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6858000" cx="9144000"/>
  <p:notesSz cx="6858000" cy="9144000"/>
  <p:embeddedFontLst>
    <p:embeddedFont>
      <p:font typeface="Noto Sans Symbols"/>
      <p:regular r:id="rId15"/>
      <p:bold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17" roundtripDataSignature="AMtx7mi+M/rI/sT9lJlQnOaI5e9YCfWmh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NotoSansSymbols-regular.fntdata"/><Relationship Id="rId14" Type="http://schemas.openxmlformats.org/officeDocument/2006/relationships/slide" Target="slides/slide9.xml"/><Relationship Id="rId17" Type="http://customschemas.google.com/relationships/presentationmetadata" Target="metadata"/><Relationship Id="rId16" Type="http://schemas.openxmlformats.org/officeDocument/2006/relationships/font" Target="fonts/NotoSansSymbols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/>
          <p:nvPr>
            <p:ph type="title"/>
          </p:nvPr>
        </p:nvSpPr>
        <p:spPr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8610" lvl="0" marL="45720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1pPr>
            <a:lvl2pPr indent="-308610" lvl="1" marL="91440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2pPr>
            <a:lvl3pPr indent="-308610" lvl="2" marL="137160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3pPr>
            <a:lvl4pPr indent="-314325" lvl="3" marL="1828800" algn="l">
              <a:spcBef>
                <a:spcPts val="360"/>
              </a:spcBef>
              <a:spcAft>
                <a:spcPts val="0"/>
              </a:spcAft>
              <a:buSzPts val="1350"/>
              <a:buChar char="▪"/>
              <a:defRPr/>
            </a:lvl4pPr>
            <a:lvl5pPr indent="-320040" lvl="4" marL="228600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5pPr>
            <a:lvl6pPr indent="-320040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9pPr>
          </a:lstStyle>
          <a:p/>
        </p:txBody>
      </p:sp>
      <p:sp>
        <p:nvSpPr>
          <p:cNvPr id="51" name="Google Shape;51;p11"/>
          <p:cNvSpPr txBox="1"/>
          <p:nvPr>
            <p:ph idx="10" type="dt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1"/>
          <p:cNvSpPr txBox="1"/>
          <p:nvPr>
            <p:ph idx="12" type="sldNum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0"/>
          <p:cNvSpPr txBox="1"/>
          <p:nvPr>
            <p:ph type="title"/>
          </p:nvPr>
        </p:nvSpPr>
        <p:spPr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p20"/>
          <p:cNvSpPr txBox="1"/>
          <p:nvPr>
            <p:ph idx="1" type="body"/>
          </p:nvPr>
        </p:nvSpPr>
        <p:spPr>
          <a:xfrm rot="5400000">
            <a:off x="2366169" y="-189706"/>
            <a:ext cx="441166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8610" lvl="0" marL="45720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1pPr>
            <a:lvl2pPr indent="-308610" lvl="1" marL="91440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2pPr>
            <a:lvl3pPr indent="-308610" lvl="2" marL="137160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3pPr>
            <a:lvl4pPr indent="-314325" lvl="3" marL="1828800" algn="l">
              <a:spcBef>
                <a:spcPts val="360"/>
              </a:spcBef>
              <a:spcAft>
                <a:spcPts val="0"/>
              </a:spcAft>
              <a:buSzPts val="1350"/>
              <a:buChar char="▪"/>
              <a:defRPr/>
            </a:lvl4pPr>
            <a:lvl5pPr indent="-320040" lvl="4" marL="228600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5pPr>
            <a:lvl6pPr indent="-320040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9pPr>
          </a:lstStyle>
          <a:p/>
        </p:txBody>
      </p:sp>
      <p:sp>
        <p:nvSpPr>
          <p:cNvPr id="142" name="Google Shape;142;p20"/>
          <p:cNvSpPr txBox="1"/>
          <p:nvPr>
            <p:ph idx="10" type="dt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20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" name="Google Shape;144;p20"/>
          <p:cNvSpPr txBox="1"/>
          <p:nvPr>
            <p:ph idx="12" type="sldNum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1"/>
          <p:cNvSpPr txBox="1"/>
          <p:nvPr>
            <p:ph type="title"/>
          </p:nvPr>
        </p:nvSpPr>
        <p:spPr>
          <a:xfrm rot="5400000">
            <a:off x="4653757" y="2097882"/>
            <a:ext cx="6008687" cy="20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" name="Google Shape;147;p21"/>
          <p:cNvSpPr txBox="1"/>
          <p:nvPr>
            <p:ph idx="1" type="body"/>
          </p:nvPr>
        </p:nvSpPr>
        <p:spPr>
          <a:xfrm rot="5400000">
            <a:off x="462756" y="116681"/>
            <a:ext cx="6008687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8610" lvl="0" marL="45720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1pPr>
            <a:lvl2pPr indent="-308610" lvl="1" marL="91440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2pPr>
            <a:lvl3pPr indent="-308610" lvl="2" marL="137160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3pPr>
            <a:lvl4pPr indent="-314325" lvl="3" marL="1828800" algn="l">
              <a:spcBef>
                <a:spcPts val="360"/>
              </a:spcBef>
              <a:spcAft>
                <a:spcPts val="0"/>
              </a:spcAft>
              <a:buSzPts val="1350"/>
              <a:buChar char="▪"/>
              <a:defRPr/>
            </a:lvl4pPr>
            <a:lvl5pPr indent="-320040" lvl="4" marL="228600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5pPr>
            <a:lvl6pPr indent="-320040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9pPr>
          </a:lstStyle>
          <a:p/>
        </p:txBody>
      </p:sp>
      <p:sp>
        <p:nvSpPr>
          <p:cNvPr id="148" name="Google Shape;148;p21"/>
          <p:cNvSpPr txBox="1"/>
          <p:nvPr>
            <p:ph idx="10" type="dt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9" name="Google Shape;149;p21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21"/>
          <p:cNvSpPr txBox="1"/>
          <p:nvPr>
            <p:ph idx="12" type="sldNum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5" name="Google Shape;55;p12"/>
          <p:cNvCxnSpPr/>
          <p:nvPr/>
        </p:nvCxnSpPr>
        <p:spPr>
          <a:xfrm>
            <a:off x="7315200" y="1066800"/>
            <a:ext cx="0" cy="44958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56" name="Google Shape;56;p12"/>
          <p:cNvGrpSpPr/>
          <p:nvPr/>
        </p:nvGrpSpPr>
        <p:grpSpPr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57" name="Google Shape;57;p12"/>
            <p:cNvSpPr/>
            <p:nvPr/>
          </p:nvSpPr>
          <p:spPr>
            <a:xfrm>
              <a:off x="4704" y="1885"/>
              <a:ext cx="127" cy="12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12"/>
            <p:cNvSpPr/>
            <p:nvPr/>
          </p:nvSpPr>
          <p:spPr>
            <a:xfrm>
              <a:off x="4883" y="1885"/>
              <a:ext cx="127" cy="12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12"/>
            <p:cNvSpPr/>
            <p:nvPr/>
          </p:nvSpPr>
          <p:spPr>
            <a:xfrm>
              <a:off x="5062" y="1885"/>
              <a:ext cx="127" cy="12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12"/>
            <p:cNvSpPr/>
            <p:nvPr/>
          </p:nvSpPr>
          <p:spPr>
            <a:xfrm>
              <a:off x="4704" y="2064"/>
              <a:ext cx="127" cy="12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12"/>
            <p:cNvSpPr/>
            <p:nvPr/>
          </p:nvSpPr>
          <p:spPr>
            <a:xfrm>
              <a:off x="4883" y="2064"/>
              <a:ext cx="127" cy="12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12"/>
            <p:cNvSpPr/>
            <p:nvPr/>
          </p:nvSpPr>
          <p:spPr>
            <a:xfrm>
              <a:off x="5062" y="2064"/>
              <a:ext cx="127" cy="12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12"/>
            <p:cNvSpPr/>
            <p:nvPr/>
          </p:nvSpPr>
          <p:spPr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12"/>
            <p:cNvSpPr/>
            <p:nvPr/>
          </p:nvSpPr>
          <p:spPr>
            <a:xfrm>
              <a:off x="4704" y="2243"/>
              <a:ext cx="127" cy="12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12"/>
            <p:cNvSpPr/>
            <p:nvPr/>
          </p:nvSpPr>
          <p:spPr>
            <a:xfrm>
              <a:off x="4883" y="2243"/>
              <a:ext cx="127" cy="12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12"/>
            <p:cNvSpPr/>
            <p:nvPr/>
          </p:nvSpPr>
          <p:spPr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12"/>
            <p:cNvSpPr/>
            <p:nvPr/>
          </p:nvSpPr>
          <p:spPr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12"/>
            <p:cNvSpPr/>
            <p:nvPr/>
          </p:nvSpPr>
          <p:spPr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12"/>
            <p:cNvSpPr/>
            <p:nvPr/>
          </p:nvSpPr>
          <p:spPr>
            <a:xfrm>
              <a:off x="4704" y="2421"/>
              <a:ext cx="127" cy="128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12"/>
            <p:cNvSpPr/>
            <p:nvPr/>
          </p:nvSpPr>
          <p:spPr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12"/>
            <p:cNvSpPr/>
            <p:nvPr/>
          </p:nvSpPr>
          <p:spPr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12"/>
            <p:cNvSpPr/>
            <p:nvPr/>
          </p:nvSpPr>
          <p:spPr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12"/>
            <p:cNvSpPr/>
            <p:nvPr/>
          </p:nvSpPr>
          <p:spPr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12"/>
            <p:cNvSpPr/>
            <p:nvPr/>
          </p:nvSpPr>
          <p:spPr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12"/>
            <p:cNvSpPr/>
            <p:nvPr/>
          </p:nvSpPr>
          <p:spPr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12"/>
            <p:cNvSpPr/>
            <p:nvPr/>
          </p:nvSpPr>
          <p:spPr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12"/>
            <p:cNvSpPr/>
            <p:nvPr/>
          </p:nvSpPr>
          <p:spPr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12"/>
            <p:cNvSpPr/>
            <p:nvPr/>
          </p:nvSpPr>
          <p:spPr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12"/>
            <p:cNvSpPr/>
            <p:nvPr/>
          </p:nvSpPr>
          <p:spPr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12"/>
            <p:cNvSpPr/>
            <p:nvPr/>
          </p:nvSpPr>
          <p:spPr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12"/>
            <p:cNvSpPr/>
            <p:nvPr/>
          </p:nvSpPr>
          <p:spPr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12"/>
            <p:cNvSpPr/>
            <p:nvPr/>
          </p:nvSpPr>
          <p:spPr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12"/>
            <p:cNvSpPr/>
            <p:nvPr/>
          </p:nvSpPr>
          <p:spPr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12"/>
            <p:cNvSpPr/>
            <p:nvPr/>
          </p:nvSpPr>
          <p:spPr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12"/>
            <p:cNvSpPr/>
            <p:nvPr/>
          </p:nvSpPr>
          <p:spPr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12"/>
            <p:cNvSpPr/>
            <p:nvPr/>
          </p:nvSpPr>
          <p:spPr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12"/>
            <p:cNvSpPr/>
            <p:nvPr/>
          </p:nvSpPr>
          <p:spPr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88" name="Google Shape;88;p12"/>
          <p:cNvCxnSpPr/>
          <p:nvPr/>
        </p:nvCxnSpPr>
        <p:spPr>
          <a:xfrm>
            <a:off x="304800" y="2819400"/>
            <a:ext cx="82296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9" name="Google Shape;89;p12"/>
          <p:cNvSpPr txBox="1"/>
          <p:nvPr>
            <p:ph type="ctrTitle"/>
          </p:nvPr>
        </p:nvSpPr>
        <p:spPr>
          <a:xfrm>
            <a:off x="315913" y="466725"/>
            <a:ext cx="6781800" cy="2133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4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2"/>
          <p:cNvSpPr txBox="1"/>
          <p:nvPr>
            <p:ph idx="1" type="subTitle"/>
          </p:nvPr>
        </p:nvSpPr>
        <p:spPr>
          <a:xfrm>
            <a:off x="849313" y="3049588"/>
            <a:ext cx="6248400" cy="23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640"/>
              </a:spcBef>
              <a:spcAft>
                <a:spcPts val="0"/>
              </a:spcAft>
              <a:buSzPts val="2240"/>
              <a:buFont typeface="Noto Sans Symbols"/>
              <a:buNone/>
              <a:defRPr sz="3200"/>
            </a:lvl1pPr>
            <a:lvl2pPr lvl="1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SzPts val="1350"/>
              <a:buChar char="▪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5pPr>
            <a:lvl6pPr lvl="5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6pPr>
            <a:lvl7pPr lvl="6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7pPr>
            <a:lvl8pPr lvl="7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8pPr>
            <a:lvl9pPr lvl="8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9pPr>
          </a:lstStyle>
          <a:p/>
        </p:txBody>
      </p:sp>
      <p:sp>
        <p:nvSpPr>
          <p:cNvPr id="91" name="Google Shape;91;p12"/>
          <p:cNvSpPr txBox="1"/>
          <p:nvPr>
            <p:ph idx="10" type="dt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2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2"/>
          <p:cNvSpPr txBox="1"/>
          <p:nvPr>
            <p:ph idx="12" type="sldNum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3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3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SzPts val="1260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SzPts val="1120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SzPts val="1050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SzPts val="1120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SzPts val="1120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SzPts val="1120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SzPts val="1120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SzPts val="1120"/>
              <a:buNone/>
              <a:defRPr sz="1400"/>
            </a:lvl9pPr>
          </a:lstStyle>
          <a:p/>
        </p:txBody>
      </p:sp>
      <p:sp>
        <p:nvSpPr>
          <p:cNvPr id="97" name="Google Shape;97;p13"/>
          <p:cNvSpPr txBox="1"/>
          <p:nvPr>
            <p:ph idx="10" type="dt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13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13"/>
          <p:cNvSpPr txBox="1"/>
          <p:nvPr>
            <p:ph idx="12" type="sldNum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4"/>
          <p:cNvSpPr txBox="1"/>
          <p:nvPr>
            <p:ph type="title"/>
          </p:nvPr>
        </p:nvSpPr>
        <p:spPr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14"/>
          <p:cNvSpPr txBox="1"/>
          <p:nvPr>
            <p:ph idx="1" type="body"/>
          </p:nvPr>
        </p:nvSpPr>
        <p:spPr>
          <a:xfrm>
            <a:off x="457200" y="1719263"/>
            <a:ext cx="4038600" cy="4411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3060" lvl="0" marL="457200" algn="l">
              <a:spcBef>
                <a:spcPts val="560"/>
              </a:spcBef>
              <a:spcAft>
                <a:spcPts val="0"/>
              </a:spcAft>
              <a:buSzPts val="1960"/>
              <a:buChar char="●"/>
              <a:defRPr sz="2800"/>
            </a:lvl1pPr>
            <a:lvl2pPr indent="-335280" lvl="1" marL="914400" algn="l">
              <a:spcBef>
                <a:spcPts val="480"/>
              </a:spcBef>
              <a:spcAft>
                <a:spcPts val="0"/>
              </a:spcAft>
              <a:buSzPts val="1680"/>
              <a:buChar char="●"/>
              <a:defRPr sz="2400"/>
            </a:lvl2pPr>
            <a:lvl3pPr indent="-317500" lvl="2" marL="1371600" algn="l">
              <a:spcBef>
                <a:spcPts val="400"/>
              </a:spcBef>
              <a:spcAft>
                <a:spcPts val="0"/>
              </a:spcAft>
              <a:buSzPts val="1400"/>
              <a:buChar char="●"/>
              <a:defRPr sz="2000"/>
            </a:lvl3pPr>
            <a:lvl4pPr indent="-314325" lvl="3" marL="1828800" algn="l">
              <a:spcBef>
                <a:spcPts val="360"/>
              </a:spcBef>
              <a:spcAft>
                <a:spcPts val="0"/>
              </a:spcAft>
              <a:buSzPts val="1350"/>
              <a:buChar char="▪"/>
              <a:defRPr sz="1800"/>
            </a:lvl4pPr>
            <a:lvl5pPr indent="-320040" lvl="4" marL="228600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5pPr>
            <a:lvl6pPr indent="-320040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9pPr>
          </a:lstStyle>
          <a:p/>
        </p:txBody>
      </p:sp>
      <p:sp>
        <p:nvSpPr>
          <p:cNvPr id="103" name="Google Shape;103;p14"/>
          <p:cNvSpPr txBox="1"/>
          <p:nvPr>
            <p:ph idx="2" type="body"/>
          </p:nvPr>
        </p:nvSpPr>
        <p:spPr>
          <a:xfrm>
            <a:off x="4648200" y="1719263"/>
            <a:ext cx="4038600" cy="4411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3060" lvl="0" marL="457200" algn="l">
              <a:spcBef>
                <a:spcPts val="560"/>
              </a:spcBef>
              <a:spcAft>
                <a:spcPts val="0"/>
              </a:spcAft>
              <a:buSzPts val="1960"/>
              <a:buChar char="●"/>
              <a:defRPr sz="2800"/>
            </a:lvl1pPr>
            <a:lvl2pPr indent="-335280" lvl="1" marL="914400" algn="l">
              <a:spcBef>
                <a:spcPts val="480"/>
              </a:spcBef>
              <a:spcAft>
                <a:spcPts val="0"/>
              </a:spcAft>
              <a:buSzPts val="1680"/>
              <a:buChar char="●"/>
              <a:defRPr sz="2400"/>
            </a:lvl2pPr>
            <a:lvl3pPr indent="-317500" lvl="2" marL="1371600" algn="l">
              <a:spcBef>
                <a:spcPts val="400"/>
              </a:spcBef>
              <a:spcAft>
                <a:spcPts val="0"/>
              </a:spcAft>
              <a:buSzPts val="1400"/>
              <a:buChar char="●"/>
              <a:defRPr sz="2000"/>
            </a:lvl3pPr>
            <a:lvl4pPr indent="-314325" lvl="3" marL="1828800" algn="l">
              <a:spcBef>
                <a:spcPts val="360"/>
              </a:spcBef>
              <a:spcAft>
                <a:spcPts val="0"/>
              </a:spcAft>
              <a:buSzPts val="1350"/>
              <a:buChar char="▪"/>
              <a:defRPr sz="1800"/>
            </a:lvl4pPr>
            <a:lvl5pPr indent="-320040" lvl="4" marL="228600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5pPr>
            <a:lvl6pPr indent="-320040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9pPr>
          </a:lstStyle>
          <a:p/>
        </p:txBody>
      </p:sp>
      <p:sp>
        <p:nvSpPr>
          <p:cNvPr id="104" name="Google Shape;104;p14"/>
          <p:cNvSpPr txBox="1"/>
          <p:nvPr>
            <p:ph idx="10" type="dt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14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14"/>
          <p:cNvSpPr txBox="1"/>
          <p:nvPr>
            <p:ph idx="12" type="sldNum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15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168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26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12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110" name="Google Shape;110;p15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5280" lvl="0" marL="457200" algn="l">
              <a:spcBef>
                <a:spcPts val="480"/>
              </a:spcBef>
              <a:spcAft>
                <a:spcPts val="0"/>
              </a:spcAft>
              <a:buSzPts val="1680"/>
              <a:buChar char="●"/>
              <a:defRPr sz="2400"/>
            </a:lvl1pPr>
            <a:lvl2pPr indent="-317500" lvl="1" marL="914400" algn="l">
              <a:spcBef>
                <a:spcPts val="400"/>
              </a:spcBef>
              <a:spcAft>
                <a:spcPts val="0"/>
              </a:spcAft>
              <a:buSzPts val="1400"/>
              <a:buChar char="●"/>
              <a:defRPr sz="2000"/>
            </a:lvl2pPr>
            <a:lvl3pPr indent="-308610" lvl="2" marL="137160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 sz="1800"/>
            </a:lvl3pPr>
            <a:lvl4pPr indent="-304800" lvl="3" marL="1828800" algn="l">
              <a:spcBef>
                <a:spcPts val="320"/>
              </a:spcBef>
              <a:spcAft>
                <a:spcPts val="0"/>
              </a:spcAft>
              <a:buSzPts val="1200"/>
              <a:buChar char="▪"/>
              <a:defRPr sz="1600"/>
            </a:lvl4pPr>
            <a:lvl5pPr indent="-309880" lvl="4" marL="2286000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5pPr>
            <a:lvl6pPr indent="-309880" lvl="5" marL="2743200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6pPr>
            <a:lvl7pPr indent="-309880" lvl="6" marL="3200400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7pPr>
            <a:lvl8pPr indent="-309880" lvl="7" marL="3657600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8pPr>
            <a:lvl9pPr indent="-309880" lvl="8" marL="4114800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9pPr>
          </a:lstStyle>
          <a:p/>
        </p:txBody>
      </p:sp>
      <p:sp>
        <p:nvSpPr>
          <p:cNvPr id="111" name="Google Shape;111;p15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168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26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12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112" name="Google Shape;112;p15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5280" lvl="0" marL="457200" algn="l">
              <a:spcBef>
                <a:spcPts val="480"/>
              </a:spcBef>
              <a:spcAft>
                <a:spcPts val="0"/>
              </a:spcAft>
              <a:buSzPts val="1680"/>
              <a:buChar char="●"/>
              <a:defRPr sz="2400"/>
            </a:lvl1pPr>
            <a:lvl2pPr indent="-317500" lvl="1" marL="914400" algn="l">
              <a:spcBef>
                <a:spcPts val="400"/>
              </a:spcBef>
              <a:spcAft>
                <a:spcPts val="0"/>
              </a:spcAft>
              <a:buSzPts val="1400"/>
              <a:buChar char="●"/>
              <a:defRPr sz="2000"/>
            </a:lvl2pPr>
            <a:lvl3pPr indent="-308610" lvl="2" marL="137160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 sz="1800"/>
            </a:lvl3pPr>
            <a:lvl4pPr indent="-304800" lvl="3" marL="1828800" algn="l">
              <a:spcBef>
                <a:spcPts val="320"/>
              </a:spcBef>
              <a:spcAft>
                <a:spcPts val="0"/>
              </a:spcAft>
              <a:buSzPts val="1200"/>
              <a:buChar char="▪"/>
              <a:defRPr sz="1600"/>
            </a:lvl4pPr>
            <a:lvl5pPr indent="-309880" lvl="4" marL="2286000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5pPr>
            <a:lvl6pPr indent="-309880" lvl="5" marL="2743200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6pPr>
            <a:lvl7pPr indent="-309880" lvl="6" marL="3200400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7pPr>
            <a:lvl8pPr indent="-309880" lvl="7" marL="3657600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8pPr>
            <a:lvl9pPr indent="-309880" lvl="8" marL="4114800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9pPr>
          </a:lstStyle>
          <a:p/>
        </p:txBody>
      </p:sp>
      <p:sp>
        <p:nvSpPr>
          <p:cNvPr id="113" name="Google Shape;113;p15"/>
          <p:cNvSpPr txBox="1"/>
          <p:nvPr>
            <p:ph idx="10" type="dt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15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15"/>
          <p:cNvSpPr txBox="1"/>
          <p:nvPr>
            <p:ph idx="12" type="sldNum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 txBox="1"/>
          <p:nvPr>
            <p:ph type="title"/>
          </p:nvPr>
        </p:nvSpPr>
        <p:spPr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16"/>
          <p:cNvSpPr txBox="1"/>
          <p:nvPr>
            <p:ph idx="10" type="dt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16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16"/>
          <p:cNvSpPr txBox="1"/>
          <p:nvPr>
            <p:ph idx="12" type="sldNum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7"/>
          <p:cNvSpPr txBox="1"/>
          <p:nvPr>
            <p:ph idx="10" type="dt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17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17"/>
          <p:cNvSpPr txBox="1"/>
          <p:nvPr>
            <p:ph idx="12" type="sldNum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8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18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70840" lvl="0" marL="457200" algn="l">
              <a:spcBef>
                <a:spcPts val="640"/>
              </a:spcBef>
              <a:spcAft>
                <a:spcPts val="0"/>
              </a:spcAft>
              <a:buSzPts val="2240"/>
              <a:buChar char="●"/>
              <a:defRPr sz="3200"/>
            </a:lvl1pPr>
            <a:lvl2pPr indent="-353060" lvl="1" marL="914400" algn="l">
              <a:spcBef>
                <a:spcPts val="560"/>
              </a:spcBef>
              <a:spcAft>
                <a:spcPts val="0"/>
              </a:spcAft>
              <a:buSzPts val="1960"/>
              <a:buChar char="●"/>
              <a:defRPr sz="2800"/>
            </a:lvl2pPr>
            <a:lvl3pPr indent="-335280" lvl="2" marL="1371600" algn="l">
              <a:spcBef>
                <a:spcPts val="480"/>
              </a:spcBef>
              <a:spcAft>
                <a:spcPts val="0"/>
              </a:spcAft>
              <a:buSzPts val="1680"/>
              <a:buChar char="●"/>
              <a:defRPr sz="2400"/>
            </a:lvl3pPr>
            <a:lvl4pPr indent="-323850" lvl="3" marL="1828800" algn="l">
              <a:spcBef>
                <a:spcPts val="400"/>
              </a:spcBef>
              <a:spcAft>
                <a:spcPts val="0"/>
              </a:spcAft>
              <a:buSzPts val="1500"/>
              <a:buChar char="▪"/>
              <a:defRPr sz="2000"/>
            </a:lvl4pPr>
            <a:lvl5pPr indent="-330200" lvl="4" marL="2286000" algn="l">
              <a:spcBef>
                <a:spcPts val="400"/>
              </a:spcBef>
              <a:spcAft>
                <a:spcPts val="0"/>
              </a:spcAft>
              <a:buSzPts val="1600"/>
              <a:buChar char="▪"/>
              <a:defRPr sz="2000"/>
            </a:lvl5pPr>
            <a:lvl6pPr indent="-330200" lvl="5" marL="2743200" algn="l">
              <a:spcBef>
                <a:spcPts val="400"/>
              </a:spcBef>
              <a:spcAft>
                <a:spcPts val="0"/>
              </a:spcAft>
              <a:buSzPts val="1600"/>
              <a:buChar char="▪"/>
              <a:defRPr sz="2000"/>
            </a:lvl6pPr>
            <a:lvl7pPr indent="-330200" lvl="6" marL="3200400" algn="l">
              <a:spcBef>
                <a:spcPts val="400"/>
              </a:spcBef>
              <a:spcAft>
                <a:spcPts val="0"/>
              </a:spcAft>
              <a:buSzPts val="1600"/>
              <a:buChar char="▪"/>
              <a:defRPr sz="2000"/>
            </a:lvl7pPr>
            <a:lvl8pPr indent="-330200" lvl="7" marL="3657600" algn="l">
              <a:spcBef>
                <a:spcPts val="400"/>
              </a:spcBef>
              <a:spcAft>
                <a:spcPts val="0"/>
              </a:spcAft>
              <a:buSzPts val="1600"/>
              <a:buChar char="▪"/>
              <a:defRPr sz="2000"/>
            </a:lvl8pPr>
            <a:lvl9pPr indent="-330200" lvl="8" marL="4114800" algn="l">
              <a:spcBef>
                <a:spcPts val="400"/>
              </a:spcBef>
              <a:spcAft>
                <a:spcPts val="0"/>
              </a:spcAft>
              <a:buSzPts val="1600"/>
              <a:buChar char="▪"/>
              <a:defRPr sz="2000"/>
            </a:lvl9pPr>
          </a:lstStyle>
          <a:p/>
        </p:txBody>
      </p:sp>
      <p:sp>
        <p:nvSpPr>
          <p:cNvPr id="128" name="Google Shape;128;p18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SzPts val="98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SzPts val="84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SzPts val="7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SzPts val="675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129" name="Google Shape;129;p18"/>
          <p:cNvSpPr txBox="1"/>
          <p:nvPr>
            <p:ph idx="10" type="dt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18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18"/>
          <p:cNvSpPr txBox="1"/>
          <p:nvPr>
            <p:ph idx="12" type="sldNum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9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19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35" name="Google Shape;135;p19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SzPts val="98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SzPts val="84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SzPts val="7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SzPts val="675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136" name="Google Shape;136;p19"/>
          <p:cNvSpPr txBox="1"/>
          <p:nvPr>
            <p:ph idx="10" type="dt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19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19"/>
          <p:cNvSpPr txBox="1"/>
          <p:nvPr>
            <p:ph idx="12" type="sldNum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10"/>
          <p:cNvCxnSpPr/>
          <p:nvPr/>
        </p:nvCxnSpPr>
        <p:spPr>
          <a:xfrm>
            <a:off x="7962900" y="152400"/>
            <a:ext cx="0" cy="15240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" name="Google Shape;11;p10"/>
          <p:cNvSpPr txBox="1"/>
          <p:nvPr>
            <p:ph type="title"/>
          </p:nvPr>
        </p:nvSpPr>
        <p:spPr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0"/>
          <p:cNvSpPr txBox="1"/>
          <p:nvPr>
            <p:ph idx="1" type="body"/>
          </p:nvPr>
        </p:nvSpPr>
        <p:spPr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61950" lvl="0" marL="457200" marR="0" rtl="0" algn="l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  <a:defRPr b="0" i="0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4170" lvl="1" marL="914400" marR="0" rtl="0" algn="l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ts val="1820"/>
              <a:buFont typeface="Noto Sans Symbols"/>
              <a:buChar char="●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0835" lvl="2" marL="1371600" marR="0" rtl="0" algn="l">
              <a:spcBef>
                <a:spcPts val="46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Noto Sans Symbols"/>
              <a:buChar char="●"/>
              <a:defRPr b="0" i="0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2385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02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0"/>
          <p:cNvSpPr txBox="1"/>
          <p:nvPr>
            <p:ph idx="10" type="dt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10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" name="Google Shape;15;p10"/>
          <p:cNvSpPr txBox="1"/>
          <p:nvPr>
            <p:ph idx="12" type="sldNum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16" name="Google Shape;16;p10"/>
          <p:cNvGrpSpPr/>
          <p:nvPr/>
        </p:nvGrpSpPr>
        <p:grpSpPr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7" name="Google Shape;17;p10"/>
            <p:cNvSpPr/>
            <p:nvPr/>
          </p:nvSpPr>
          <p:spPr>
            <a:xfrm>
              <a:off x="5136" y="960"/>
              <a:ext cx="80" cy="8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8;p10"/>
            <p:cNvSpPr/>
            <p:nvPr/>
          </p:nvSpPr>
          <p:spPr>
            <a:xfrm>
              <a:off x="5248" y="960"/>
              <a:ext cx="79" cy="8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10"/>
            <p:cNvSpPr/>
            <p:nvPr/>
          </p:nvSpPr>
          <p:spPr>
            <a:xfrm>
              <a:off x="5360" y="960"/>
              <a:ext cx="79" cy="8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10"/>
            <p:cNvSpPr/>
            <p:nvPr/>
          </p:nvSpPr>
          <p:spPr>
            <a:xfrm>
              <a:off x="5136" y="1072"/>
              <a:ext cx="80" cy="79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10"/>
            <p:cNvSpPr/>
            <p:nvPr/>
          </p:nvSpPr>
          <p:spPr>
            <a:xfrm>
              <a:off x="5248" y="1072"/>
              <a:ext cx="79" cy="79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10"/>
            <p:cNvSpPr/>
            <p:nvPr/>
          </p:nvSpPr>
          <p:spPr>
            <a:xfrm>
              <a:off x="5360" y="1072"/>
              <a:ext cx="79" cy="79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10"/>
            <p:cNvSpPr/>
            <p:nvPr/>
          </p:nvSpPr>
          <p:spPr>
            <a:xfrm>
              <a:off x="5472" y="1072"/>
              <a:ext cx="79" cy="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10"/>
            <p:cNvSpPr/>
            <p:nvPr/>
          </p:nvSpPr>
          <p:spPr>
            <a:xfrm>
              <a:off x="5136" y="1184"/>
              <a:ext cx="80" cy="79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10"/>
            <p:cNvSpPr/>
            <p:nvPr/>
          </p:nvSpPr>
          <p:spPr>
            <a:xfrm>
              <a:off x="5248" y="1184"/>
              <a:ext cx="79" cy="79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10"/>
            <p:cNvSpPr/>
            <p:nvPr/>
          </p:nvSpPr>
          <p:spPr>
            <a:xfrm>
              <a:off x="5360" y="1184"/>
              <a:ext cx="79" cy="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10"/>
            <p:cNvSpPr/>
            <p:nvPr/>
          </p:nvSpPr>
          <p:spPr>
            <a:xfrm>
              <a:off x="5472" y="1184"/>
              <a:ext cx="79" cy="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10"/>
            <p:cNvSpPr/>
            <p:nvPr/>
          </p:nvSpPr>
          <p:spPr>
            <a:xfrm>
              <a:off x="5584" y="1184"/>
              <a:ext cx="80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10"/>
            <p:cNvSpPr/>
            <p:nvPr/>
          </p:nvSpPr>
          <p:spPr>
            <a:xfrm>
              <a:off x="5136" y="1296"/>
              <a:ext cx="80" cy="8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10"/>
            <p:cNvSpPr/>
            <p:nvPr/>
          </p:nvSpPr>
          <p:spPr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10"/>
            <p:cNvSpPr/>
            <p:nvPr/>
          </p:nvSpPr>
          <p:spPr>
            <a:xfrm>
              <a:off x="5360" y="1296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10"/>
            <p:cNvSpPr/>
            <p:nvPr/>
          </p:nvSpPr>
          <p:spPr>
            <a:xfrm>
              <a:off x="5472" y="1296"/>
              <a:ext cx="79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10"/>
            <p:cNvSpPr/>
            <p:nvPr/>
          </p:nvSpPr>
          <p:spPr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p10"/>
            <p:cNvSpPr/>
            <p:nvPr/>
          </p:nvSpPr>
          <p:spPr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10"/>
            <p:cNvSpPr/>
            <p:nvPr/>
          </p:nvSpPr>
          <p:spPr>
            <a:xfrm>
              <a:off x="5360" y="1408"/>
              <a:ext cx="79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10"/>
            <p:cNvSpPr/>
            <p:nvPr/>
          </p:nvSpPr>
          <p:spPr>
            <a:xfrm>
              <a:off x="5472" y="1408"/>
              <a:ext cx="79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p10"/>
            <p:cNvSpPr/>
            <p:nvPr/>
          </p:nvSpPr>
          <p:spPr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10"/>
            <p:cNvSpPr/>
            <p:nvPr/>
          </p:nvSpPr>
          <p:spPr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10"/>
            <p:cNvSpPr/>
            <p:nvPr/>
          </p:nvSpPr>
          <p:spPr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10"/>
            <p:cNvSpPr/>
            <p:nvPr/>
          </p:nvSpPr>
          <p:spPr>
            <a:xfrm>
              <a:off x="5360" y="1520"/>
              <a:ext cx="79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10"/>
            <p:cNvSpPr/>
            <p:nvPr/>
          </p:nvSpPr>
          <p:spPr>
            <a:xfrm>
              <a:off x="5472" y="1520"/>
              <a:ext cx="79" cy="79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10"/>
            <p:cNvSpPr/>
            <p:nvPr/>
          </p:nvSpPr>
          <p:spPr>
            <a:xfrm>
              <a:off x="5136" y="1632"/>
              <a:ext cx="80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10"/>
            <p:cNvSpPr/>
            <p:nvPr/>
          </p:nvSpPr>
          <p:spPr>
            <a:xfrm>
              <a:off x="5248" y="1632"/>
              <a:ext cx="79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10"/>
            <p:cNvSpPr/>
            <p:nvPr/>
          </p:nvSpPr>
          <p:spPr>
            <a:xfrm>
              <a:off x="5360" y="1632"/>
              <a:ext cx="79" cy="79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10"/>
            <p:cNvSpPr/>
            <p:nvPr/>
          </p:nvSpPr>
          <p:spPr>
            <a:xfrm>
              <a:off x="5472" y="1632"/>
              <a:ext cx="79" cy="79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10"/>
            <p:cNvSpPr/>
            <p:nvPr/>
          </p:nvSpPr>
          <p:spPr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10"/>
            <p:cNvSpPr/>
            <p:nvPr/>
          </p:nvSpPr>
          <p:spPr>
            <a:xfrm>
              <a:off x="5472" y="1744"/>
              <a:ext cx="79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"/>
          <p:cNvSpPr txBox="1"/>
          <p:nvPr>
            <p:ph type="title"/>
          </p:nvPr>
        </p:nvSpPr>
        <p:spPr>
          <a:xfrm>
            <a:off x="457200" y="303213"/>
            <a:ext cx="7543800" cy="717550"/>
          </a:xfrm>
          <a:prstGeom prst="rect">
            <a:avLst/>
          </a:prstGeom>
          <a:noFill/>
          <a:ln>
            <a:noFill/>
          </a:ln>
        </p:spPr>
        <p:txBody>
          <a:bodyPr anchorCtr="0" anchor="b" bIns="12700" lIns="25400" spcFirstLastPara="1" rIns="25400" wrap="square" tIns="12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Nebenwirkungen von Betablockern</a:t>
            </a:r>
            <a:endParaRPr/>
          </a:p>
        </p:txBody>
      </p:sp>
      <p:sp>
        <p:nvSpPr>
          <p:cNvPr id="156" name="Google Shape;156;p1"/>
          <p:cNvSpPr txBox="1"/>
          <p:nvPr/>
        </p:nvSpPr>
        <p:spPr>
          <a:xfrm>
            <a:off x="1676400" y="2084388"/>
            <a:ext cx="566738" cy="3503612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b="1" i="1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endParaRPr b="0" i="0" sz="24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b="1" i="1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endParaRPr b="0" i="0" sz="24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b="1" i="1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 </a:t>
            </a:r>
            <a:endParaRPr b="0" i="0" sz="24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b="1" i="1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endParaRPr b="0" i="0" sz="24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b="1" i="1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endParaRPr b="0" i="0" sz="24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b="1" i="1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endParaRPr b="0" i="0" sz="24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b="1" i="1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endParaRPr b="0" i="0" sz="24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1"/>
          <p:cNvSpPr txBox="1"/>
          <p:nvPr>
            <p:ph idx="12" type="sldNum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1"/>
          <p:cNvSpPr txBox="1"/>
          <p:nvPr/>
        </p:nvSpPr>
        <p:spPr>
          <a:xfrm>
            <a:off x="3352800" y="5827713"/>
            <a:ext cx="2749500" cy="21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chemeClr val="dk1"/>
                </a:solidFill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Eselsbrücke</a:t>
            </a: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folgt in Kürze…</a:t>
            </a:r>
            <a:endParaRPr b="0" i="1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"/>
          <p:cNvSpPr txBox="1"/>
          <p:nvPr/>
        </p:nvSpPr>
        <p:spPr>
          <a:xfrm>
            <a:off x="1676400" y="2084388"/>
            <a:ext cx="882650" cy="3503612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b="1" i="1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--B</a:t>
            </a:r>
            <a:endParaRPr b="0" i="0" sz="24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b="1" i="1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--L</a:t>
            </a:r>
            <a:endParaRPr b="0" i="0" sz="24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b="1" i="1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--O </a:t>
            </a:r>
            <a:endParaRPr b="0" i="0" sz="24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b="1" i="1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--C</a:t>
            </a:r>
            <a:endParaRPr b="0" i="0" sz="24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b="1" i="1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--K</a:t>
            </a:r>
            <a:endParaRPr b="0" i="0" sz="24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b="1" i="1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--E</a:t>
            </a:r>
            <a:endParaRPr b="0" i="0" sz="24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b="1" i="1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--R</a:t>
            </a:r>
            <a:endParaRPr b="0" i="0" sz="24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2"/>
          <p:cNvSpPr txBox="1"/>
          <p:nvPr/>
        </p:nvSpPr>
        <p:spPr>
          <a:xfrm>
            <a:off x="3352800" y="5827713"/>
            <a:ext cx="24574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Eselsbrücke: </a:t>
            </a:r>
            <a:r>
              <a:rPr b="0" i="1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BLOCKER</a:t>
            </a:r>
            <a:endParaRPr/>
          </a:p>
        </p:txBody>
      </p:sp>
      <p:sp>
        <p:nvSpPr>
          <p:cNvPr id="165" name="Google Shape;165;p2"/>
          <p:cNvSpPr txBox="1"/>
          <p:nvPr>
            <p:ph idx="12" type="sldNum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2"/>
          <p:cNvSpPr txBox="1"/>
          <p:nvPr>
            <p:ph type="title"/>
          </p:nvPr>
        </p:nvSpPr>
        <p:spPr>
          <a:xfrm>
            <a:off x="457200" y="303213"/>
            <a:ext cx="7543800" cy="717550"/>
          </a:xfrm>
          <a:prstGeom prst="rect">
            <a:avLst/>
          </a:prstGeom>
          <a:noFill/>
          <a:ln>
            <a:noFill/>
          </a:ln>
        </p:spPr>
        <p:txBody>
          <a:bodyPr anchorCtr="0" anchor="b" bIns="12700" lIns="25400" spcFirstLastPara="1" rIns="25400" wrap="square" tIns="12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Nebenwirkungen von Betablockern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"/>
          <p:cNvSpPr txBox="1"/>
          <p:nvPr/>
        </p:nvSpPr>
        <p:spPr>
          <a:xfrm>
            <a:off x="1676400" y="2084388"/>
            <a:ext cx="6184800" cy="1318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b="0" i="0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b="1" lang="en-US" sz="1200">
                <a:solidFill>
                  <a:srgbClr val="0000FF"/>
                </a:solidFill>
              </a:rPr>
              <a:t>B</a:t>
            </a:r>
            <a:r>
              <a:rPr b="0" i="0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ronchospasmus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b="0" i="0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b="1" lang="en-US" sz="1200">
                <a:solidFill>
                  <a:srgbClr val="0000FF"/>
                </a:solidFill>
              </a:rPr>
              <a:t>L</a:t>
            </a:r>
            <a:r>
              <a:rPr lang="en-US" sz="1200">
                <a:solidFill>
                  <a:srgbClr val="0000FF"/>
                </a:solidFill>
              </a:rPr>
              <a:t>ethargie</a:t>
            </a:r>
            <a:r>
              <a:rPr b="0" i="0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b="0" i="0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textRoundtripDataId="1"/>
                  </a:ext>
                </a:extLst>
              </a:rPr>
              <a:t>Depression</a:t>
            </a:r>
            <a:r>
              <a:rPr b="0" i="0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und Müdigkeit)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0000FF"/>
                </a:solidFill>
              </a:rPr>
              <a:t>–</a:t>
            </a:r>
            <a:r>
              <a:rPr i="1" lang="en-US" sz="1200">
                <a:solidFill>
                  <a:srgbClr val="0000FF"/>
                </a:solidFill>
              </a:rPr>
              <a:t>”</a:t>
            </a:r>
            <a:r>
              <a:rPr b="1" i="1" lang="en-US" sz="1200">
                <a:solidFill>
                  <a:srgbClr val="0000FF"/>
                </a:solidFill>
              </a:rPr>
              <a:t>O</a:t>
            </a:r>
            <a:r>
              <a:rPr i="1" lang="en-US" sz="1200">
                <a:solidFill>
                  <a:srgbClr val="0000FF"/>
                </a:solidFill>
              </a:rPr>
              <a:t>bscures” </a:t>
            </a:r>
            <a:r>
              <a:rPr lang="en-US" sz="1200">
                <a:solidFill>
                  <a:srgbClr val="0000FF"/>
                </a:solidFill>
              </a:rPr>
              <a:t>(v</a:t>
            </a:r>
            <a:r>
              <a:rPr b="0" i="0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erschleiert) hypoglykämische Symptome bei Diabetes mellitus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b="0" i="0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b="1" i="0" lang="en-US" sz="1200" u="none" cap="none" strike="noStrike">
                <a:solidFill>
                  <a:srgbClr val="0000FF"/>
                </a:solidFill>
              </a:rPr>
              <a:t>C</a:t>
            </a:r>
            <a:r>
              <a:rPr b="0" i="0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holesterin (↑ LDL und ↓ HDL)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b="0" i="0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b="1" i="0" lang="en-US" sz="1200" u="none" cap="none" strike="noStrike">
                <a:solidFill>
                  <a:srgbClr val="0000FF"/>
                </a:solidFill>
              </a:rPr>
              <a:t>K</a:t>
            </a:r>
            <a:r>
              <a:rPr b="0" i="0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 Erektion (Impotenz)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b="0" i="0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b="1" lang="en-US" sz="1200">
                <a:solidFill>
                  <a:srgbClr val="0000FF"/>
                </a:solidFill>
              </a:rPr>
              <a:t>E</a:t>
            </a:r>
            <a:r>
              <a:rPr lang="en-US" sz="1200">
                <a:solidFill>
                  <a:srgbClr val="0000FF"/>
                </a:solidFill>
              </a:rPr>
              <a:t>xazerbiert eine</a:t>
            </a:r>
            <a:r>
              <a:rPr b="0" i="0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Myasthenia gravis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b="0" i="0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b="1" lang="en-US" sz="1200">
                <a:solidFill>
                  <a:srgbClr val="0000FF"/>
                </a:solidFill>
              </a:rPr>
              <a:t>R</a:t>
            </a:r>
            <a:r>
              <a:rPr lang="en-US" sz="1200">
                <a:solidFill>
                  <a:srgbClr val="0000FF"/>
                </a:solidFill>
              </a:rPr>
              <a:t>eduziertes Herzzeitvolumen</a:t>
            </a:r>
            <a:endParaRPr/>
          </a:p>
        </p:txBody>
      </p:sp>
      <p:sp>
        <p:nvSpPr>
          <p:cNvPr id="172" name="Google Shape;172;p3"/>
          <p:cNvSpPr txBox="1"/>
          <p:nvPr/>
        </p:nvSpPr>
        <p:spPr>
          <a:xfrm>
            <a:off x="3352800" y="5827713"/>
            <a:ext cx="24574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Eselsbrücke: </a:t>
            </a:r>
            <a:r>
              <a:rPr b="0" i="1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BLOCKER</a:t>
            </a:r>
            <a:endParaRPr/>
          </a:p>
        </p:txBody>
      </p:sp>
      <p:sp>
        <p:nvSpPr>
          <p:cNvPr id="173" name="Google Shape;173;p3"/>
          <p:cNvSpPr txBox="1"/>
          <p:nvPr>
            <p:ph idx="12" type="sldNum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3"/>
          <p:cNvSpPr txBox="1"/>
          <p:nvPr>
            <p:ph type="title"/>
          </p:nvPr>
        </p:nvSpPr>
        <p:spPr>
          <a:xfrm>
            <a:off x="457200" y="303213"/>
            <a:ext cx="7543800" cy="717550"/>
          </a:xfrm>
          <a:prstGeom prst="rect">
            <a:avLst/>
          </a:prstGeom>
          <a:noFill/>
          <a:ln>
            <a:noFill/>
          </a:ln>
        </p:spPr>
        <p:txBody>
          <a:bodyPr anchorCtr="0" anchor="b" bIns="12700" lIns="25400" spcFirstLastPara="1" rIns="25400" wrap="square" tIns="12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Nebenwirkungen von Betablockern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4"/>
          <p:cNvSpPr txBox="1"/>
          <p:nvPr/>
        </p:nvSpPr>
        <p:spPr>
          <a:xfrm>
            <a:off x="1479600" y="2301563"/>
            <a:ext cx="6184800" cy="1318500"/>
          </a:xfrm>
          <a:prstGeom prst="rect">
            <a:avLst/>
          </a:prstGeom>
          <a:noFill/>
          <a:ln cap="flat" cmpd="sng" w="952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2700" lIns="25400" spcFirstLastPara="1" rIns="25400" wrap="square" tIns="12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1200">
                <a:solidFill>
                  <a:srgbClr val="0000FF"/>
                </a:solidFill>
              </a:rPr>
              <a:t>-</a:t>
            </a:r>
            <a:r>
              <a:rPr b="1" lang="en-US" sz="1200">
                <a:solidFill>
                  <a:srgbClr val="0000FF"/>
                </a:solidFill>
              </a:rPr>
              <a:t>B</a:t>
            </a:r>
            <a:r>
              <a:rPr lang="en-US" sz="1200">
                <a:solidFill>
                  <a:srgbClr val="0000FF"/>
                </a:solidFill>
              </a:rPr>
              <a:t>ronchospasmus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0000FF"/>
                </a:solidFill>
              </a:rPr>
              <a:t>--</a:t>
            </a:r>
            <a:r>
              <a:rPr b="1" lang="en-US" sz="1200">
                <a:solidFill>
                  <a:srgbClr val="0000FF"/>
                </a:solidFill>
              </a:rPr>
              <a:t>L</a:t>
            </a:r>
            <a:r>
              <a:rPr lang="en-US" sz="1200">
                <a:solidFill>
                  <a:srgbClr val="0000FF"/>
                </a:solidFill>
              </a:rPr>
              <a:t>ethargie (</a:t>
            </a:r>
            <a:r>
              <a:rPr lang="en-US" sz="1200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textRoundtripDataId="2"/>
                  </a:ext>
                </a:extLst>
              </a:rPr>
              <a:t>Depression</a:t>
            </a:r>
            <a:r>
              <a:rPr lang="en-US" sz="1200">
                <a:solidFill>
                  <a:srgbClr val="0000FF"/>
                </a:solidFill>
              </a:rPr>
              <a:t> und Müdigkeit)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0000FF"/>
                </a:solidFill>
              </a:rPr>
              <a:t>–</a:t>
            </a:r>
            <a:r>
              <a:rPr i="1" lang="en-US" sz="1200">
                <a:solidFill>
                  <a:srgbClr val="0000FF"/>
                </a:solidFill>
              </a:rPr>
              <a:t>”</a:t>
            </a:r>
            <a:r>
              <a:rPr b="1" i="1" lang="en-US" sz="1200">
                <a:solidFill>
                  <a:srgbClr val="0000FF"/>
                </a:solidFill>
              </a:rPr>
              <a:t>O</a:t>
            </a:r>
            <a:r>
              <a:rPr i="1" lang="en-US" sz="1200">
                <a:solidFill>
                  <a:srgbClr val="0000FF"/>
                </a:solidFill>
              </a:rPr>
              <a:t>bscures” </a:t>
            </a:r>
            <a:r>
              <a:rPr lang="en-US" sz="1200">
                <a:solidFill>
                  <a:srgbClr val="0000FF"/>
                </a:solidFill>
              </a:rPr>
              <a:t>(verschleiert) hypoglykämische Symptome bei Diabetes mellitus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0000FF"/>
                </a:solidFill>
              </a:rPr>
              <a:t>--</a:t>
            </a:r>
            <a:r>
              <a:rPr b="1" lang="en-US" sz="1200">
                <a:solidFill>
                  <a:srgbClr val="0000FF"/>
                </a:solidFill>
              </a:rPr>
              <a:t>C</a:t>
            </a:r>
            <a:r>
              <a:rPr lang="en-US" sz="1200">
                <a:solidFill>
                  <a:srgbClr val="0000FF"/>
                </a:solidFill>
              </a:rPr>
              <a:t>holesterin (↑ LDL und ↓ HDL)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0000FF"/>
                </a:solidFill>
              </a:rPr>
              <a:t>--</a:t>
            </a:r>
            <a:r>
              <a:rPr b="1" lang="en-US" sz="1200">
                <a:solidFill>
                  <a:srgbClr val="0000FF"/>
                </a:solidFill>
              </a:rPr>
              <a:t>K</a:t>
            </a:r>
            <a:r>
              <a:rPr lang="en-US" sz="1200">
                <a:solidFill>
                  <a:srgbClr val="0000FF"/>
                </a:solidFill>
              </a:rPr>
              <a:t>eine Erektion (Impotenz)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0000FF"/>
                </a:solidFill>
              </a:rPr>
              <a:t>--</a:t>
            </a:r>
            <a:r>
              <a:rPr b="1" lang="en-US" sz="1200">
                <a:solidFill>
                  <a:srgbClr val="0000FF"/>
                </a:solidFill>
              </a:rPr>
              <a:t>E</a:t>
            </a:r>
            <a:r>
              <a:rPr lang="en-US" sz="1200">
                <a:solidFill>
                  <a:srgbClr val="0000FF"/>
                </a:solidFill>
              </a:rPr>
              <a:t>xazerbiert eine Myasthenia gravis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0000FF"/>
                </a:solidFill>
              </a:rPr>
              <a:t>--</a:t>
            </a:r>
            <a:r>
              <a:rPr b="1" lang="en-US" sz="1200">
                <a:solidFill>
                  <a:srgbClr val="0000FF"/>
                </a:solidFill>
              </a:rPr>
              <a:t>R</a:t>
            </a:r>
            <a:r>
              <a:rPr lang="en-US" sz="1200">
                <a:solidFill>
                  <a:srgbClr val="0000FF"/>
                </a:solidFill>
              </a:rPr>
              <a:t>eduziertes Herzzeitvolumen</a:t>
            </a:r>
            <a:endParaRPr sz="1200">
              <a:solidFill>
                <a:srgbClr val="0000FF"/>
              </a:solidFill>
            </a:endParaRPr>
          </a:p>
        </p:txBody>
      </p:sp>
      <p:sp>
        <p:nvSpPr>
          <p:cNvPr id="180" name="Google Shape;180;p4"/>
          <p:cNvSpPr/>
          <p:nvPr/>
        </p:nvSpPr>
        <p:spPr>
          <a:xfrm>
            <a:off x="925600" y="1984375"/>
            <a:ext cx="3048000" cy="685800"/>
          </a:xfrm>
          <a:prstGeom prst="ellipse">
            <a:avLst/>
          </a:prstGeom>
          <a:noFill/>
          <a:ln cap="flat" cmpd="sng" w="2857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4"/>
          <p:cNvSpPr txBox="1"/>
          <p:nvPr/>
        </p:nvSpPr>
        <p:spPr>
          <a:xfrm>
            <a:off x="3352800" y="5827713"/>
            <a:ext cx="24574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Eselsbrücke: </a:t>
            </a:r>
            <a:r>
              <a:rPr b="0" i="1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BLOCKER</a:t>
            </a:r>
            <a:endParaRPr/>
          </a:p>
        </p:txBody>
      </p:sp>
      <p:sp>
        <p:nvSpPr>
          <p:cNvPr id="182" name="Google Shape;182;p4"/>
          <p:cNvSpPr txBox="1"/>
          <p:nvPr/>
        </p:nvSpPr>
        <p:spPr>
          <a:xfrm>
            <a:off x="1208775" y="3913525"/>
            <a:ext cx="6504000" cy="15648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txBody>
          <a:bodyPr anchorCtr="0" anchor="t" bIns="12700" lIns="25400" spcFirstLastPara="1" rIns="25400" wrap="square" tIns="12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b="0" i="1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Zwei Betablocker verursachen seltener Bronchospasmen – welche?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9FF99"/>
              </a:buClr>
              <a:buSzPts val="1200"/>
              <a:buFont typeface="Noto Sans Symbols"/>
              <a:buNone/>
            </a:pPr>
            <a:r>
              <a:rPr b="0" i="0" lang="en-US" sz="1200" u="none" cap="none" strike="noStrike">
                <a:solidFill>
                  <a:srgbClr val="99FF99"/>
                </a:solidFill>
                <a:latin typeface="Arial"/>
                <a:ea typeface="Arial"/>
                <a:cs typeface="Arial"/>
                <a:sym typeface="Arial"/>
              </a:rPr>
              <a:t>--Betaxolol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9FF99"/>
              </a:buClr>
              <a:buSzPts val="1200"/>
              <a:buFont typeface="Noto Sans Symbols"/>
              <a:buNone/>
            </a:pPr>
            <a:r>
              <a:rPr b="0" i="0" lang="en-US" sz="1200" u="none" cap="none" strike="noStrike">
                <a:solidFill>
                  <a:srgbClr val="99FF99"/>
                </a:solidFill>
                <a:latin typeface="Arial"/>
                <a:ea typeface="Arial"/>
                <a:cs typeface="Arial"/>
                <a:sym typeface="Arial"/>
              </a:rPr>
              <a:t>--Carteolol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99FF9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9FF99"/>
              </a:buClr>
              <a:buSzPts val="1200"/>
              <a:buFont typeface="Noto Sans Symbols"/>
              <a:buNone/>
            </a:pPr>
            <a:r>
              <a:rPr b="0" i="1" lang="en-US" sz="1200" u="none" cap="none" strike="noStrike">
                <a:solidFill>
                  <a:srgbClr val="99FF99"/>
                </a:solidFill>
                <a:latin typeface="Arial"/>
                <a:ea typeface="Arial"/>
                <a:cs typeface="Arial"/>
                <a:sym typeface="Arial"/>
              </a:rPr>
              <a:t>Welche Eigenschaft der jeweiligen Substanz macht es unwahrscheinlich, dass sie einen Bronchospasmus hervorruft?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9FF99"/>
              </a:buClr>
              <a:buSzPts val="1200"/>
              <a:buFont typeface="Noto Sans Symbols"/>
              <a:buNone/>
            </a:pPr>
            <a:r>
              <a:rPr b="0" i="1" lang="en-US" sz="1200" u="none" cap="none" strike="noStrike">
                <a:solidFill>
                  <a:srgbClr val="99FF99"/>
                </a:solidFill>
                <a:latin typeface="Arial"/>
                <a:ea typeface="Arial"/>
                <a:cs typeface="Arial"/>
                <a:sym typeface="Arial"/>
              </a:rPr>
              <a:t>--Betaxolol ist… </a:t>
            </a:r>
            <a:r>
              <a:rPr b="0" i="0" lang="en-US" sz="1200" u="none" cap="none" strike="noStrike">
                <a:solidFill>
                  <a:srgbClr val="99FF99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β</a:t>
            </a:r>
            <a:r>
              <a:rPr b="0" i="0" lang="en-US" sz="1200" u="none" cap="none" strike="noStrike">
                <a:solidFill>
                  <a:srgbClr val="99FF99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b="0" baseline="-25000" i="0" lang="en-US" sz="1200" u="none" cap="none" strike="noStrike">
                <a:solidFill>
                  <a:srgbClr val="99FF99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b="0" i="0" lang="en-US" sz="1200" u="none" cap="none" strike="noStrike">
                <a:solidFill>
                  <a:srgbClr val="99FF99"/>
                </a:solidFill>
                <a:latin typeface="Arial"/>
                <a:ea typeface="Arial"/>
                <a:cs typeface="Arial"/>
                <a:sym typeface="Arial"/>
              </a:rPr>
              <a:t> -selektiv (auch bekannt als kardioselektiv)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9FF99"/>
              </a:buClr>
              <a:buSzPts val="1200"/>
              <a:buFont typeface="Noto Sans Symbols"/>
              <a:buNone/>
            </a:pPr>
            <a:r>
              <a:rPr b="0" i="1" lang="en-US" sz="1200" u="none" cap="none" strike="noStrike">
                <a:solidFill>
                  <a:srgbClr val="99FF99"/>
                </a:solidFill>
                <a:latin typeface="Arial"/>
                <a:ea typeface="Arial"/>
                <a:cs typeface="Arial"/>
                <a:sym typeface="Arial"/>
              </a:rPr>
              <a:t>--Carteolol hat … </a:t>
            </a:r>
            <a:r>
              <a:rPr b="0" i="0" lang="en-US" sz="1200" u="none" cap="none" strike="noStrike">
                <a:solidFill>
                  <a:srgbClr val="99FF99"/>
                </a:solidFill>
                <a:latin typeface="Arial"/>
                <a:ea typeface="Arial"/>
                <a:cs typeface="Arial"/>
                <a:sym typeface="Arial"/>
              </a:rPr>
              <a:t>eine signifikante intrinsische sympathomimetische Aktivität</a:t>
            </a:r>
            <a:endParaRPr/>
          </a:p>
        </p:txBody>
      </p:sp>
      <p:sp>
        <p:nvSpPr>
          <p:cNvPr id="183" name="Google Shape;183;p4"/>
          <p:cNvSpPr txBox="1"/>
          <p:nvPr>
            <p:ph idx="12" type="sldNum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4"/>
          <p:cNvSpPr txBox="1"/>
          <p:nvPr>
            <p:ph type="title"/>
          </p:nvPr>
        </p:nvSpPr>
        <p:spPr>
          <a:xfrm>
            <a:off x="457200" y="303213"/>
            <a:ext cx="7543800" cy="717550"/>
          </a:xfrm>
          <a:prstGeom prst="rect">
            <a:avLst/>
          </a:prstGeom>
          <a:noFill/>
          <a:ln>
            <a:noFill/>
          </a:ln>
        </p:spPr>
        <p:txBody>
          <a:bodyPr anchorCtr="0" anchor="b" bIns="12700" lIns="25400" spcFirstLastPara="1" rIns="25400" wrap="square" tIns="12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Nebenwirkungen von b-Blockern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5"/>
          <p:cNvSpPr txBox="1"/>
          <p:nvPr/>
        </p:nvSpPr>
        <p:spPr>
          <a:xfrm>
            <a:off x="1676400" y="2084388"/>
            <a:ext cx="6184800" cy="1503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--Bronchospasmus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1200">
                <a:solidFill>
                  <a:srgbClr val="BFBFBF"/>
                </a:solidFill>
              </a:rPr>
              <a:t>--Lethargie (Depression und Müdigkeit)</a:t>
            </a:r>
            <a:endParaRPr sz="1200">
              <a:solidFill>
                <a:srgbClr val="BFBFB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</a:rPr>
              <a:t>–”Obscures” (verschleiert) hypoglykämische Symptome bei Diabetes mellitus</a:t>
            </a:r>
            <a:endParaRPr sz="1200">
              <a:solidFill>
                <a:srgbClr val="BFBFB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</a:rPr>
              <a:t>--Cholesterin (↑ LDL und ↓ HDL)</a:t>
            </a:r>
            <a:endParaRPr sz="1200">
              <a:solidFill>
                <a:srgbClr val="BFBFB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</a:rPr>
              <a:t>--Keine Erektion (Impotenz)</a:t>
            </a:r>
            <a:endParaRPr sz="1200">
              <a:solidFill>
                <a:srgbClr val="BFBFB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</a:rPr>
              <a:t>--Exazerbiert eine Myasthenia gravis</a:t>
            </a:r>
            <a:endParaRPr sz="1200">
              <a:solidFill>
                <a:srgbClr val="BFBFB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</a:rPr>
              <a:t>--Reduziertes Herzzeitvolumen</a:t>
            </a:r>
            <a:endParaRPr sz="1200">
              <a:solidFill>
                <a:srgbClr val="BFBFB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BFBFBF"/>
              </a:solidFill>
            </a:endParaRPr>
          </a:p>
        </p:txBody>
      </p:sp>
      <p:sp>
        <p:nvSpPr>
          <p:cNvPr id="190" name="Google Shape;190;p5"/>
          <p:cNvSpPr/>
          <p:nvPr/>
        </p:nvSpPr>
        <p:spPr>
          <a:xfrm>
            <a:off x="887750" y="1737375"/>
            <a:ext cx="3048000" cy="685800"/>
          </a:xfrm>
          <a:prstGeom prst="ellipse">
            <a:avLst/>
          </a:prstGeom>
          <a:noFill/>
          <a:ln cap="flat" cmpd="sng" w="2857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5"/>
          <p:cNvSpPr txBox="1"/>
          <p:nvPr/>
        </p:nvSpPr>
        <p:spPr>
          <a:xfrm>
            <a:off x="3352800" y="5827713"/>
            <a:ext cx="24574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Eselsbrücke: </a:t>
            </a:r>
            <a:r>
              <a:rPr b="0" i="1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BLOCKER</a:t>
            </a:r>
            <a:endParaRPr/>
          </a:p>
        </p:txBody>
      </p:sp>
      <p:sp>
        <p:nvSpPr>
          <p:cNvPr id="192" name="Google Shape;192;p5"/>
          <p:cNvSpPr txBox="1"/>
          <p:nvPr/>
        </p:nvSpPr>
        <p:spPr>
          <a:xfrm>
            <a:off x="1219200" y="3028950"/>
            <a:ext cx="6503988" cy="1803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txBody>
          <a:bodyPr anchorCtr="0" anchor="t" bIns="12700" lIns="25400" spcFirstLastPara="1" rIns="25400" wrap="square" tIns="12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b="0" i="1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Zwei Betablocker verursachen seltener Bronchospasmen – welche?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b="1" i="0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--Betaxolol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b="1" i="0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--Carteolol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9FF99"/>
              </a:buClr>
              <a:buSzPts val="1200"/>
              <a:buFont typeface="Noto Sans Symbols"/>
              <a:buNone/>
            </a:pPr>
            <a:r>
              <a:rPr b="0" i="1" lang="en-US" sz="1200" u="none" cap="none" strike="noStrike">
                <a:solidFill>
                  <a:srgbClr val="99FF99"/>
                </a:solidFill>
                <a:latin typeface="Arial"/>
                <a:ea typeface="Arial"/>
                <a:cs typeface="Arial"/>
                <a:sym typeface="Arial"/>
              </a:rPr>
              <a:t>Welche Eigenschaft der jeweiligen Substanz macht es unwahrscheinlich, dass sie einen Bronchospasmus hervorruft?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9FF99"/>
              </a:buClr>
              <a:buSzPts val="1200"/>
              <a:buFont typeface="Noto Sans Symbols"/>
              <a:buNone/>
            </a:pPr>
            <a:r>
              <a:rPr b="0" i="1" lang="en-US" sz="1200" u="none" cap="none" strike="noStrike">
                <a:solidFill>
                  <a:srgbClr val="99FF99"/>
                </a:solidFill>
                <a:latin typeface="Arial"/>
                <a:ea typeface="Arial"/>
                <a:cs typeface="Arial"/>
                <a:sym typeface="Arial"/>
              </a:rPr>
              <a:t>--Betaxolol ist… </a:t>
            </a:r>
            <a:r>
              <a:rPr b="0" i="0" lang="en-US" sz="1200" u="none" cap="none" strike="noStrike">
                <a:solidFill>
                  <a:srgbClr val="99FF99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β</a:t>
            </a:r>
            <a:r>
              <a:rPr b="0" i="0" lang="en-US" sz="1200" u="none" cap="none" strike="noStrike">
                <a:solidFill>
                  <a:srgbClr val="99FF99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b="0" baseline="-25000" i="0" lang="en-US" sz="1200" u="none" cap="none" strike="noStrike">
                <a:solidFill>
                  <a:srgbClr val="99FF99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b="0" i="0" lang="en-US" sz="1200" u="none" cap="none" strike="noStrike">
                <a:solidFill>
                  <a:srgbClr val="99FF99"/>
                </a:solidFill>
                <a:latin typeface="Arial"/>
                <a:ea typeface="Arial"/>
                <a:cs typeface="Arial"/>
                <a:sym typeface="Arial"/>
              </a:rPr>
              <a:t> -selektiv (auch bekannt als kardioselektiv)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9FF99"/>
              </a:buClr>
              <a:buSzPts val="1200"/>
              <a:buFont typeface="Noto Sans Symbols"/>
              <a:buNone/>
            </a:pPr>
            <a:r>
              <a:rPr b="0" i="1" lang="en-US" sz="1200" u="none" cap="none" strike="noStrike">
                <a:solidFill>
                  <a:srgbClr val="99FF99"/>
                </a:solidFill>
                <a:latin typeface="Arial"/>
                <a:ea typeface="Arial"/>
                <a:cs typeface="Arial"/>
                <a:sym typeface="Arial"/>
              </a:rPr>
              <a:t>--Carteolol hat … </a:t>
            </a:r>
            <a:r>
              <a:rPr b="0" i="0" lang="en-US" sz="1200" u="none" cap="none" strike="noStrike">
                <a:solidFill>
                  <a:srgbClr val="99FF99"/>
                </a:solidFill>
                <a:latin typeface="Arial"/>
                <a:ea typeface="Arial"/>
                <a:cs typeface="Arial"/>
                <a:sym typeface="Arial"/>
              </a:rPr>
              <a:t>eine signifikante intrinsische sympathomimetische Aktivität</a:t>
            </a:r>
            <a:endParaRPr/>
          </a:p>
        </p:txBody>
      </p:sp>
      <p:sp>
        <p:nvSpPr>
          <p:cNvPr id="193" name="Google Shape;193;p5"/>
          <p:cNvSpPr txBox="1"/>
          <p:nvPr>
            <p:ph idx="12" type="sldNum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5"/>
          <p:cNvSpPr txBox="1"/>
          <p:nvPr>
            <p:ph type="title"/>
          </p:nvPr>
        </p:nvSpPr>
        <p:spPr>
          <a:xfrm>
            <a:off x="457200" y="303213"/>
            <a:ext cx="7543800" cy="717550"/>
          </a:xfrm>
          <a:prstGeom prst="rect">
            <a:avLst/>
          </a:prstGeom>
          <a:noFill/>
          <a:ln>
            <a:noFill/>
          </a:ln>
        </p:spPr>
        <p:txBody>
          <a:bodyPr anchorCtr="0" anchor="b" bIns="12700" lIns="25400" spcFirstLastPara="1" rIns="25400" wrap="square" tIns="12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Nebenwirkungen von b-Blockern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6"/>
          <p:cNvSpPr/>
          <p:nvPr/>
        </p:nvSpPr>
        <p:spPr>
          <a:xfrm>
            <a:off x="1082025" y="1863075"/>
            <a:ext cx="3048000" cy="685800"/>
          </a:xfrm>
          <a:prstGeom prst="ellipse">
            <a:avLst/>
          </a:prstGeom>
          <a:noFill/>
          <a:ln cap="flat" cmpd="sng" w="2857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6"/>
          <p:cNvSpPr txBox="1"/>
          <p:nvPr/>
        </p:nvSpPr>
        <p:spPr>
          <a:xfrm>
            <a:off x="3352800" y="5827713"/>
            <a:ext cx="24574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Eselsbrücke: </a:t>
            </a:r>
            <a:r>
              <a:rPr b="0" i="1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BLOCKER</a:t>
            </a:r>
            <a:endParaRPr/>
          </a:p>
        </p:txBody>
      </p:sp>
      <p:sp>
        <p:nvSpPr>
          <p:cNvPr id="201" name="Google Shape;201;p6"/>
          <p:cNvSpPr txBox="1"/>
          <p:nvPr>
            <p:ph idx="12" type="sldNum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6"/>
          <p:cNvSpPr txBox="1"/>
          <p:nvPr>
            <p:ph type="title"/>
          </p:nvPr>
        </p:nvSpPr>
        <p:spPr>
          <a:xfrm>
            <a:off x="457200" y="303213"/>
            <a:ext cx="7543800" cy="717550"/>
          </a:xfrm>
          <a:prstGeom prst="rect">
            <a:avLst/>
          </a:prstGeom>
          <a:noFill/>
          <a:ln>
            <a:noFill/>
          </a:ln>
        </p:spPr>
        <p:txBody>
          <a:bodyPr anchorCtr="0" anchor="b" bIns="12700" lIns="25400" spcFirstLastPara="1" rIns="25400" wrap="square" tIns="12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Nebenwirkungen von b-Blockern</a:t>
            </a:r>
            <a:endParaRPr/>
          </a:p>
        </p:txBody>
      </p:sp>
      <p:sp>
        <p:nvSpPr>
          <p:cNvPr id="203" name="Google Shape;203;p6"/>
          <p:cNvSpPr txBox="1"/>
          <p:nvPr/>
        </p:nvSpPr>
        <p:spPr>
          <a:xfrm>
            <a:off x="1676400" y="2084388"/>
            <a:ext cx="6184800" cy="1503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--Bronchospasmus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1200">
                <a:solidFill>
                  <a:srgbClr val="BFBFBF"/>
                </a:solidFill>
              </a:rPr>
              <a:t>--Lethargie (Depression und Müdigkeit)</a:t>
            </a:r>
            <a:endParaRPr sz="1200">
              <a:solidFill>
                <a:srgbClr val="BFBFB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</a:rPr>
              <a:t>–”Obscures” (verschleiert) hypoglykämische Symptome bei Diabetes mellitus</a:t>
            </a:r>
            <a:endParaRPr sz="1200">
              <a:solidFill>
                <a:srgbClr val="BFBFB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</a:rPr>
              <a:t>--Cholesterin (↑ LDL und ↓ HDL)</a:t>
            </a:r>
            <a:endParaRPr sz="1200">
              <a:solidFill>
                <a:srgbClr val="BFBFB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</a:rPr>
              <a:t>--Keine Erektion (Impotenz)</a:t>
            </a:r>
            <a:endParaRPr sz="1200">
              <a:solidFill>
                <a:srgbClr val="BFBFB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</a:rPr>
              <a:t>--Exazerbiert eine Myasthenia gravis</a:t>
            </a:r>
            <a:endParaRPr sz="1200">
              <a:solidFill>
                <a:srgbClr val="BFBFB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</a:rPr>
              <a:t>--Reduziertes Herzzeitvolumen</a:t>
            </a:r>
            <a:endParaRPr sz="1200">
              <a:solidFill>
                <a:srgbClr val="BFBFB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BFBFBF"/>
              </a:solidFill>
            </a:endParaRPr>
          </a:p>
        </p:txBody>
      </p:sp>
      <p:sp>
        <p:nvSpPr>
          <p:cNvPr id="204" name="Google Shape;204;p6"/>
          <p:cNvSpPr txBox="1"/>
          <p:nvPr/>
        </p:nvSpPr>
        <p:spPr>
          <a:xfrm>
            <a:off x="1219200" y="3028950"/>
            <a:ext cx="6504000" cy="15648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txBody>
          <a:bodyPr anchorCtr="0" anchor="t" bIns="12700" lIns="25400" spcFirstLastPara="1" rIns="25400" wrap="square" tIns="12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Zwei Betablocker verursachen seltener Bronchospasmen – welche?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--Betaxolol</a:t>
            </a:r>
            <a:endParaRPr b="1" i="0" sz="16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--Carteolol</a:t>
            </a:r>
            <a:endParaRPr b="1" i="0" sz="16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 Eigenschaft der jeweiligen Substanz macht es unwahrscheinlich, dass sie einen Bronchospasmus hervorruft?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--Betaxolol </a:t>
            </a:r>
            <a:r>
              <a:rPr b="0" i="1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textRoundtripDataId="3"/>
                  </a:ext>
                </a:extLst>
              </a:rPr>
              <a:t>ist…</a:t>
            </a:r>
            <a:r>
              <a:rPr b="0" i="1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1200" u="none" cap="none" strike="noStrike">
                <a:solidFill>
                  <a:srgbClr val="99FF99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β</a:t>
            </a:r>
            <a:r>
              <a:rPr b="0" i="0" lang="en-US" sz="1200" u="none" cap="none" strike="noStrike">
                <a:solidFill>
                  <a:srgbClr val="99FF99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b="0" baseline="-25000" i="0" lang="en-US" sz="1200" u="none" cap="none" strike="noStrike">
                <a:solidFill>
                  <a:srgbClr val="99FF99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b="0" i="0" lang="en-US" sz="1200" u="none" cap="none" strike="noStrike">
                <a:solidFill>
                  <a:srgbClr val="99FF99"/>
                </a:solidFill>
                <a:latin typeface="Arial"/>
                <a:ea typeface="Arial"/>
                <a:cs typeface="Arial"/>
                <a:sym typeface="Arial"/>
              </a:rPr>
              <a:t> -selektiv (auch bekannt als kardioselektiv)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--Carteolol </a:t>
            </a:r>
            <a:r>
              <a:rPr i="1" lang="en-US" sz="1200">
                <a:solidFill>
                  <a:srgbClr val="A5A5A5"/>
                </a:solidFill>
              </a:rPr>
              <a:t>weist</a:t>
            </a:r>
            <a:r>
              <a:rPr b="0" i="1" lang="en-US" sz="1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… </a:t>
            </a:r>
            <a:r>
              <a:rPr b="0" i="0" lang="en-US" sz="1200" u="none" cap="none" strike="noStrike">
                <a:solidFill>
                  <a:srgbClr val="99FF99"/>
                </a:solidFill>
                <a:latin typeface="Arial"/>
                <a:ea typeface="Arial"/>
                <a:cs typeface="Arial"/>
                <a:sym typeface="Arial"/>
              </a:rPr>
              <a:t>eine signifikante intrinsische sympathomimetische Aktivität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7"/>
          <p:cNvSpPr txBox="1"/>
          <p:nvPr/>
        </p:nvSpPr>
        <p:spPr>
          <a:xfrm>
            <a:off x="1676400" y="2084388"/>
            <a:ext cx="6184800" cy="1503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--Bronchospasmus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1200">
                <a:solidFill>
                  <a:srgbClr val="BFBFBF"/>
                </a:solidFill>
              </a:rPr>
              <a:t>--Lethargie (Depression und Müdigkeit)</a:t>
            </a:r>
            <a:endParaRPr sz="1200">
              <a:solidFill>
                <a:srgbClr val="BFBFB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</a:rPr>
              <a:t>–”Obscures” (verschleiert) hypoglykämische Symptome bei Diabetes mellitus</a:t>
            </a:r>
            <a:endParaRPr sz="1200">
              <a:solidFill>
                <a:srgbClr val="BFBFB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</a:rPr>
              <a:t>--Cholesterin (↑ LDL und ↓ HDL)</a:t>
            </a:r>
            <a:endParaRPr sz="1200">
              <a:solidFill>
                <a:srgbClr val="BFBFB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</a:rPr>
              <a:t>--Keine Erektion (Impotenz)</a:t>
            </a:r>
            <a:endParaRPr sz="1200">
              <a:solidFill>
                <a:srgbClr val="BFBFB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</a:rPr>
              <a:t>--Exazerbiert eine Myasthenia gravis</a:t>
            </a:r>
            <a:endParaRPr sz="1200">
              <a:solidFill>
                <a:srgbClr val="BFBFB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</a:rPr>
              <a:t>--Reduziertes Herzzeitvolumen</a:t>
            </a:r>
            <a:endParaRPr sz="1200">
              <a:solidFill>
                <a:srgbClr val="BFBFB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BFBFBF"/>
              </a:solidFill>
            </a:endParaRPr>
          </a:p>
        </p:txBody>
      </p:sp>
      <p:sp>
        <p:nvSpPr>
          <p:cNvPr id="210" name="Google Shape;210;p7"/>
          <p:cNvSpPr/>
          <p:nvPr/>
        </p:nvSpPr>
        <p:spPr>
          <a:xfrm>
            <a:off x="784875" y="1897375"/>
            <a:ext cx="3048000" cy="685800"/>
          </a:xfrm>
          <a:prstGeom prst="ellipse">
            <a:avLst/>
          </a:prstGeom>
          <a:noFill/>
          <a:ln cap="flat" cmpd="sng" w="2857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7"/>
          <p:cNvSpPr txBox="1"/>
          <p:nvPr/>
        </p:nvSpPr>
        <p:spPr>
          <a:xfrm>
            <a:off x="3352800" y="5827713"/>
            <a:ext cx="24574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Eselsbrücke: </a:t>
            </a:r>
            <a:r>
              <a:rPr b="0" i="1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BLOCKER</a:t>
            </a:r>
            <a:endParaRPr/>
          </a:p>
        </p:txBody>
      </p:sp>
      <p:sp>
        <p:nvSpPr>
          <p:cNvPr id="212" name="Google Shape;212;p7"/>
          <p:cNvSpPr txBox="1"/>
          <p:nvPr/>
        </p:nvSpPr>
        <p:spPr>
          <a:xfrm>
            <a:off x="1219200" y="3028950"/>
            <a:ext cx="6504000" cy="15648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txBody>
          <a:bodyPr anchorCtr="0" anchor="t" bIns="12700" lIns="25400" spcFirstLastPara="1" rIns="25400" wrap="square" tIns="12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Zwei Betablocker verursachen seltener Bronchospasmen – welche?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--Betaxolol</a:t>
            </a:r>
            <a:endParaRPr b="1" i="0" sz="16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--Carteolol</a:t>
            </a:r>
            <a:endParaRPr b="1" i="0" sz="16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 Eigenschaft der jeweiligen Substanz macht es unwahrscheinlich, dass sie einen Bronchospasmus hervorruft?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--Betaxolol </a:t>
            </a:r>
            <a:r>
              <a:rPr lang="en-US" sz="1200">
                <a:solidFill>
                  <a:srgbClr val="0000FF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ist</a:t>
            </a:r>
            <a:r>
              <a:rPr b="1" lang="en-US" sz="1200">
                <a:solidFill>
                  <a:srgbClr val="0000FF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 </a:t>
            </a:r>
            <a:r>
              <a:rPr b="1" i="0" lang="en-US" sz="1200" u="none" cap="none" strike="noStrike">
                <a:solidFill>
                  <a:srgbClr val="0000FF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… β</a:t>
            </a:r>
            <a:r>
              <a:rPr b="1" baseline="-25000" i="0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b="1" i="0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-selektiv </a:t>
            </a:r>
            <a:r>
              <a:rPr b="0" i="0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b="0" i="0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textRoundtripDataId="4"/>
                  </a:ext>
                </a:extLst>
              </a:rPr>
              <a:t>kardioselektiv</a:t>
            </a:r>
            <a:r>
              <a:rPr b="0" i="0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).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--Carteolol </a:t>
            </a:r>
            <a:r>
              <a:rPr i="1" lang="en-US" sz="1200">
                <a:solidFill>
                  <a:srgbClr val="A5A5A5"/>
                </a:solidFill>
              </a:rPr>
              <a:t>weist ...</a:t>
            </a:r>
            <a:endParaRPr b="1" i="0" sz="16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7"/>
          <p:cNvSpPr txBox="1"/>
          <p:nvPr>
            <p:ph idx="12" type="sldNum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7"/>
          <p:cNvSpPr txBox="1"/>
          <p:nvPr>
            <p:ph type="title"/>
          </p:nvPr>
        </p:nvSpPr>
        <p:spPr>
          <a:xfrm>
            <a:off x="457200" y="303213"/>
            <a:ext cx="7543800" cy="717550"/>
          </a:xfrm>
          <a:prstGeom prst="rect">
            <a:avLst/>
          </a:prstGeom>
          <a:noFill/>
          <a:ln>
            <a:noFill/>
          </a:ln>
        </p:spPr>
        <p:txBody>
          <a:bodyPr anchorCtr="0" anchor="b" bIns="12700" lIns="25400" spcFirstLastPara="1" rIns="25400" wrap="square" tIns="12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Nebenwirkungen von b-Blockern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8"/>
          <p:cNvSpPr txBox="1"/>
          <p:nvPr/>
        </p:nvSpPr>
        <p:spPr>
          <a:xfrm>
            <a:off x="1676400" y="2084388"/>
            <a:ext cx="6184800" cy="1503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--Bronchospasmus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1200">
                <a:solidFill>
                  <a:srgbClr val="BFBFBF"/>
                </a:solidFill>
              </a:rPr>
              <a:t>--Lethargie (Depression und Müdigkeit)</a:t>
            </a:r>
            <a:endParaRPr sz="1200">
              <a:solidFill>
                <a:srgbClr val="BFBFB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</a:rPr>
              <a:t>–”Obscures” (verschleiert) hypoglykämische Symptome bei Diabetes mellitus</a:t>
            </a:r>
            <a:endParaRPr sz="1200">
              <a:solidFill>
                <a:srgbClr val="BFBFB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</a:rPr>
              <a:t>--Cholesterin (↑ LDL und ↓ HDL)</a:t>
            </a:r>
            <a:endParaRPr sz="1200">
              <a:solidFill>
                <a:srgbClr val="BFBFB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</a:rPr>
              <a:t>--Keine Erektion (Impotenz)</a:t>
            </a:r>
            <a:endParaRPr sz="1200">
              <a:solidFill>
                <a:srgbClr val="BFBFB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</a:rPr>
              <a:t>--Exazerbiert eine Myasthenia gravis</a:t>
            </a:r>
            <a:endParaRPr sz="1200">
              <a:solidFill>
                <a:srgbClr val="BFBFB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</a:rPr>
              <a:t>--Reduziertes Herzzeitvolumen</a:t>
            </a:r>
            <a:endParaRPr sz="1200">
              <a:solidFill>
                <a:srgbClr val="BFBFB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BFBFBF"/>
              </a:solidFill>
            </a:endParaRPr>
          </a:p>
        </p:txBody>
      </p:sp>
      <p:sp>
        <p:nvSpPr>
          <p:cNvPr id="220" name="Google Shape;220;p8"/>
          <p:cNvSpPr/>
          <p:nvPr/>
        </p:nvSpPr>
        <p:spPr>
          <a:xfrm>
            <a:off x="1024900" y="1885950"/>
            <a:ext cx="3048000" cy="685800"/>
          </a:xfrm>
          <a:prstGeom prst="ellipse">
            <a:avLst/>
          </a:prstGeom>
          <a:noFill/>
          <a:ln cap="flat" cmpd="sng" w="2857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8"/>
          <p:cNvSpPr txBox="1"/>
          <p:nvPr/>
        </p:nvSpPr>
        <p:spPr>
          <a:xfrm>
            <a:off x="3352800" y="5827713"/>
            <a:ext cx="24574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Eselsbrücke: </a:t>
            </a:r>
            <a:r>
              <a:rPr b="0" i="1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BLOCKER</a:t>
            </a:r>
            <a:endParaRPr/>
          </a:p>
        </p:txBody>
      </p:sp>
      <p:sp>
        <p:nvSpPr>
          <p:cNvPr id="222" name="Google Shape;222;p8"/>
          <p:cNvSpPr txBox="1"/>
          <p:nvPr/>
        </p:nvSpPr>
        <p:spPr>
          <a:xfrm>
            <a:off x="1219200" y="3028950"/>
            <a:ext cx="6504000" cy="15648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txBody>
          <a:bodyPr anchorCtr="0" anchor="t" bIns="12700" lIns="25400" spcFirstLastPara="1" rIns="25400" wrap="square" tIns="12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b="0" i="1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Zwei Betablocker verursachen seltener Bronchospasmen – welche?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b="1" i="0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--Betaxolol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b="1" i="0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--Carteolol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b="0" i="1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 Eigenschaft der jeweiligen Substanz macht es unwahrscheinlich, dass sie einen Bronchospasmus hervorruft?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b="0" i="1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--Betaxolol </a:t>
            </a:r>
            <a:r>
              <a:rPr lang="en-US" sz="1200">
                <a:solidFill>
                  <a:srgbClr val="0000FF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ist</a:t>
            </a:r>
            <a:r>
              <a:rPr b="1" lang="en-US" sz="1200">
                <a:solidFill>
                  <a:srgbClr val="0000FF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 </a:t>
            </a:r>
            <a:r>
              <a:rPr b="1" i="0" lang="en-US" sz="1200" u="none" cap="none" strike="noStrike">
                <a:solidFill>
                  <a:srgbClr val="0000FF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… β</a:t>
            </a:r>
            <a:r>
              <a:rPr b="1" baseline="-25000" i="0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b="1" i="0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-selektiv </a:t>
            </a:r>
            <a:r>
              <a:rPr b="0" i="0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1200">
                <a:solidFill>
                  <a:srgbClr val="0000FF"/>
                </a:solidFill>
              </a:rPr>
              <a:t>k</a:t>
            </a:r>
            <a:r>
              <a:rPr b="0" i="0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ardioselektiv).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b="0" i="1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--Carteolol </a:t>
            </a:r>
            <a:r>
              <a:rPr i="1" lang="en-US" sz="1200">
                <a:solidFill>
                  <a:srgbClr val="0000FF"/>
                </a:solidFill>
              </a:rPr>
              <a:t>weist </a:t>
            </a:r>
            <a:r>
              <a:rPr b="0" i="1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  <a:endParaRPr b="1" i="0" sz="16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8"/>
          <p:cNvSpPr txBox="1"/>
          <p:nvPr>
            <p:ph idx="12" type="sldNum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8"/>
          <p:cNvSpPr txBox="1"/>
          <p:nvPr>
            <p:ph type="title"/>
          </p:nvPr>
        </p:nvSpPr>
        <p:spPr>
          <a:xfrm>
            <a:off x="457200" y="303213"/>
            <a:ext cx="7543800" cy="717550"/>
          </a:xfrm>
          <a:prstGeom prst="rect">
            <a:avLst/>
          </a:prstGeom>
          <a:noFill/>
          <a:ln>
            <a:noFill/>
          </a:ln>
        </p:spPr>
        <p:txBody>
          <a:bodyPr anchorCtr="0" anchor="b" bIns="12700" lIns="25400" spcFirstLastPara="1" rIns="25400" wrap="square" tIns="12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Nebenwirkungen von b-Blockern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9"/>
          <p:cNvSpPr txBox="1"/>
          <p:nvPr/>
        </p:nvSpPr>
        <p:spPr>
          <a:xfrm>
            <a:off x="1676400" y="2084388"/>
            <a:ext cx="6184800" cy="1503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--Bronchospasmus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1200">
                <a:solidFill>
                  <a:srgbClr val="BFBFBF"/>
                </a:solidFill>
              </a:rPr>
              <a:t>--Lethargie (Depression und Müdigkeit)</a:t>
            </a:r>
            <a:endParaRPr sz="1200">
              <a:solidFill>
                <a:srgbClr val="BFBFB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</a:rPr>
              <a:t>–”Obscures” (verschleiert) hypoglykämische Symptome bei Diabetes mellitus</a:t>
            </a:r>
            <a:endParaRPr sz="1200">
              <a:solidFill>
                <a:srgbClr val="BFBFB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</a:rPr>
              <a:t>--Cholesterin (↑ LDL und ↓ HDL)</a:t>
            </a:r>
            <a:endParaRPr sz="1200">
              <a:solidFill>
                <a:srgbClr val="BFBFB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</a:rPr>
              <a:t>--Keine Erektion (Impotenz)</a:t>
            </a:r>
            <a:endParaRPr sz="1200">
              <a:solidFill>
                <a:srgbClr val="BFBFB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</a:rPr>
              <a:t>--Exazerbiert eine Myasthenia gravis</a:t>
            </a:r>
            <a:endParaRPr sz="1200">
              <a:solidFill>
                <a:srgbClr val="BFBFB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</a:rPr>
              <a:t>--Reduziertes Herzzeitvolumen</a:t>
            </a:r>
            <a:endParaRPr sz="1200">
              <a:solidFill>
                <a:srgbClr val="BFBFB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BFBFBF"/>
              </a:solidFill>
            </a:endParaRPr>
          </a:p>
        </p:txBody>
      </p:sp>
      <p:sp>
        <p:nvSpPr>
          <p:cNvPr id="230" name="Google Shape;230;p9"/>
          <p:cNvSpPr/>
          <p:nvPr/>
        </p:nvSpPr>
        <p:spPr>
          <a:xfrm>
            <a:off x="1146025" y="1911725"/>
            <a:ext cx="3048000" cy="685800"/>
          </a:xfrm>
          <a:prstGeom prst="ellipse">
            <a:avLst/>
          </a:prstGeom>
          <a:noFill/>
          <a:ln cap="flat" cmpd="sng" w="2857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9"/>
          <p:cNvSpPr txBox="1"/>
          <p:nvPr/>
        </p:nvSpPr>
        <p:spPr>
          <a:xfrm>
            <a:off x="3352800" y="5827713"/>
            <a:ext cx="24574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Eselsbrücke: </a:t>
            </a:r>
            <a:r>
              <a:rPr b="0" i="1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BLOCKER</a:t>
            </a:r>
            <a:endParaRPr/>
          </a:p>
        </p:txBody>
      </p:sp>
      <p:sp>
        <p:nvSpPr>
          <p:cNvPr id="232" name="Google Shape;232;p9"/>
          <p:cNvSpPr txBox="1"/>
          <p:nvPr/>
        </p:nvSpPr>
        <p:spPr>
          <a:xfrm>
            <a:off x="1219200" y="3028950"/>
            <a:ext cx="6504000" cy="15648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txBody>
          <a:bodyPr anchorCtr="0" anchor="t" bIns="12700" lIns="25400" spcFirstLastPara="1" rIns="25400" wrap="square" tIns="12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b="0" i="1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Zwei Betablocker verursachen seltener Bronchospasmen – welche?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b="1" i="0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--Betaxolol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b="1" i="0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--Carteolol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b="0" i="1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 Eigenschaft der jeweiligen Substanz macht es unwahrscheinlich, dass sie einen Bronchospasmus hervorruft?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b="0" i="1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--Betaxolol ist … </a:t>
            </a:r>
            <a:r>
              <a:rPr b="1" i="0" lang="en-US" sz="1200" u="none" cap="none" strike="noStrike">
                <a:solidFill>
                  <a:srgbClr val="0000FF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β</a:t>
            </a:r>
            <a:r>
              <a:rPr b="1" baseline="-25000" i="0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b="1" i="0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-selektiv </a:t>
            </a:r>
            <a:r>
              <a:rPr b="0" i="0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(kardioselektiv).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b="0" i="1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--Carteolol weist … </a:t>
            </a:r>
            <a:r>
              <a:rPr b="1" i="0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 </a:t>
            </a:r>
            <a:r>
              <a:rPr b="0" i="0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signifikante </a:t>
            </a:r>
            <a:r>
              <a:rPr b="1" i="0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intrinsische sympathomimetische Aktivität auf.</a:t>
            </a:r>
            <a:endParaRPr/>
          </a:p>
        </p:txBody>
      </p:sp>
      <p:sp>
        <p:nvSpPr>
          <p:cNvPr id="233" name="Google Shape;233;p9"/>
          <p:cNvSpPr txBox="1"/>
          <p:nvPr>
            <p:ph idx="12" type="sldNum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9"/>
          <p:cNvSpPr txBox="1"/>
          <p:nvPr>
            <p:ph type="title"/>
          </p:nvPr>
        </p:nvSpPr>
        <p:spPr>
          <a:xfrm>
            <a:off x="457200" y="303213"/>
            <a:ext cx="7543800" cy="717550"/>
          </a:xfrm>
          <a:prstGeom prst="rect">
            <a:avLst/>
          </a:prstGeom>
          <a:noFill/>
          <a:ln>
            <a:noFill/>
          </a:ln>
        </p:spPr>
        <p:txBody>
          <a:bodyPr anchorCtr="0" anchor="b" bIns="12700" lIns="25400" spcFirstLastPara="1" rIns="25400" wrap="square" tIns="12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Nebenwirkungen von b-Blockern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2008-09-10T22:28:14.0000000Z</dcterms:created>
  <dc:creator>Steven B. Flynn</dc:creator>
</cp:coreProperties>
</file>